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rata" panose="020B0604020202020204" charset="-52"/>
      <p:regular r:id="rId11"/>
    </p:embeddedFont>
    <p:embeddedFont>
      <p:font typeface="Raleway" panose="020B0604020202020204" charset="-52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C1D"/>
    <a:srgbClr val="3A3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638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Современный человек в океане информации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CDA04B9-8C33-4B92-A5F6-D809EA372323}"/>
              </a:ext>
            </a:extLst>
          </p:cNvPr>
          <p:cNvSpPr/>
          <p:nvPr/>
        </p:nvSpPr>
        <p:spPr>
          <a:xfrm>
            <a:off x="12694024" y="7584141"/>
            <a:ext cx="1850315" cy="54864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677" y="515183"/>
            <a:ext cx="12193429" cy="585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Введение в проблему информационной перегрузки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551" y="1475303"/>
            <a:ext cx="2197537" cy="137922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577" y="2178963"/>
            <a:ext cx="263366" cy="3293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271373" y="1812488"/>
            <a:ext cx="2341840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Цель проекта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5271373" y="2217539"/>
            <a:ext cx="5924431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Изучение взаимодействия с информацией в условиях перегрузки</a:t>
            </a:r>
            <a:endParaRPr lang="en-US" sz="1450" dirty="0"/>
          </a:p>
        </p:txBody>
      </p:sp>
      <p:sp>
        <p:nvSpPr>
          <p:cNvPr id="7" name="Shape 3"/>
          <p:cNvSpPr/>
          <p:nvPr/>
        </p:nvSpPr>
        <p:spPr>
          <a:xfrm>
            <a:off x="5130879" y="2868335"/>
            <a:ext cx="8797052" cy="11430"/>
          </a:xfrm>
          <a:prstGeom prst="roundRect">
            <a:avLst>
              <a:gd name="adj" fmla="val 245874"/>
            </a:avLst>
          </a:prstGeom>
          <a:solidFill>
            <a:srgbClr val="535455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7723" y="2901315"/>
            <a:ext cx="4395192" cy="1379220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3577" y="3426262"/>
            <a:ext cx="263366" cy="32932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370201" y="3088600"/>
            <a:ext cx="2534603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Задачи исследования</a:t>
            </a:r>
            <a:endParaRPr lang="en-US" sz="1800" dirty="0"/>
          </a:p>
        </p:txBody>
      </p:sp>
      <p:sp>
        <p:nvSpPr>
          <p:cNvPr id="11" name="Text 5"/>
          <p:cNvSpPr/>
          <p:nvPr/>
        </p:nvSpPr>
        <p:spPr>
          <a:xfrm>
            <a:off x="6370201" y="3493651"/>
            <a:ext cx="7417237" cy="599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Изучение концепции, исследование проблемы, анализ влияния, рассмотрение методов</a:t>
            </a:r>
            <a:endParaRPr lang="en-US" sz="1450" dirty="0"/>
          </a:p>
        </p:txBody>
      </p:sp>
      <p:sp>
        <p:nvSpPr>
          <p:cNvPr id="12" name="Shape 6"/>
          <p:cNvSpPr/>
          <p:nvPr/>
        </p:nvSpPr>
        <p:spPr>
          <a:xfrm>
            <a:off x="6229707" y="4294346"/>
            <a:ext cx="7698224" cy="11430"/>
          </a:xfrm>
          <a:prstGeom prst="roundRect">
            <a:avLst>
              <a:gd name="adj" fmla="val 245874"/>
            </a:avLst>
          </a:prstGeom>
          <a:solidFill>
            <a:srgbClr val="535455"/>
          </a:solidFill>
          <a:ln/>
        </p:spPr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896" y="4327327"/>
            <a:ext cx="6592848" cy="137922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53577" y="4852273"/>
            <a:ext cx="263366" cy="329327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69029" y="4664512"/>
            <a:ext cx="315896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Практическая значимость</a:t>
            </a:r>
            <a:endParaRPr lang="en-US" sz="1800" dirty="0"/>
          </a:p>
        </p:txBody>
      </p:sp>
      <p:sp>
        <p:nvSpPr>
          <p:cNvPr id="16" name="Text 8"/>
          <p:cNvSpPr/>
          <p:nvPr/>
        </p:nvSpPr>
        <p:spPr>
          <a:xfrm>
            <a:off x="7469029" y="5069562"/>
            <a:ext cx="4491395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Решение проблемы информационной перегрузки</a:t>
            </a:r>
            <a:endParaRPr lang="en-US" sz="1450" dirty="0"/>
          </a:p>
        </p:txBody>
      </p:sp>
      <p:sp>
        <p:nvSpPr>
          <p:cNvPr id="17" name="Text 9"/>
          <p:cNvSpPr/>
          <p:nvPr/>
        </p:nvSpPr>
        <p:spPr>
          <a:xfrm>
            <a:off x="655677" y="5917287"/>
            <a:ext cx="13319046" cy="1798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Современный мир переживает эпоху информационной революции, которая трансформирует все сферы жизни человека. Одним из центральных явлений этой эпохи является «океан информации», символизирующий гигантские объемы данных, которые создаются, распространяются и потребляются ежедневно. Интернет, мобильные технологии и социальные сети значительно увеличили доступ к информации, что открыло перед человечеством новые возможности для роста, образования, коммуникации и бизнеса. Однако, с увеличением доступности информации возникает целый ряд вызовов, связанных с перегрузкой данных, дезинформацией, а также с воздействием информационного потока на психику человека и его восприятие реальности.</a:t>
            </a:r>
            <a:endParaRPr lang="en-US" sz="145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29648C9-0F0A-408A-A61C-E57A0D150AF6}"/>
              </a:ext>
            </a:extLst>
          </p:cNvPr>
          <p:cNvSpPr/>
          <p:nvPr/>
        </p:nvSpPr>
        <p:spPr>
          <a:xfrm>
            <a:off x="12640235" y="7716083"/>
            <a:ext cx="1904104" cy="405941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767" y="610553"/>
            <a:ext cx="7124938" cy="547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Что такое «океан информации»?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3767" y="1618774"/>
            <a:ext cx="394573" cy="39457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49" y="1651695"/>
            <a:ext cx="263009" cy="3287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83600" y="1618774"/>
            <a:ext cx="3735110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Неограниченные объемы данных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1183600" y="1997869"/>
            <a:ext cx="7346633" cy="841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«Океан информации» — это метафора, обозначающая неограниченные объемы данных и знаний, которые ежедневно создаются и распространяются в цифровом пространстве.</a:t>
            </a:r>
            <a:endParaRPr lang="en-US" sz="1350" dirty="0"/>
          </a:p>
        </p:txBody>
      </p:sp>
      <p:sp>
        <p:nvSpPr>
          <p:cNvPr id="8" name="Shape 4"/>
          <p:cNvSpPr/>
          <p:nvPr/>
        </p:nvSpPr>
        <p:spPr>
          <a:xfrm>
            <a:off x="613767" y="3211949"/>
            <a:ext cx="394573" cy="39457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549" y="3244870"/>
            <a:ext cx="263009" cy="3287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83600" y="3211949"/>
            <a:ext cx="370593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Взаимосвязанность информации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1183600" y="3591044"/>
            <a:ext cx="7346633" cy="841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Этот термин подчеркивает не только огромное количество доступных данных, но и их растущую взаимосвязанность, создающую сеть, через которую информация может быстро передаваться, обновляться и интегрироваться.</a:t>
            </a:r>
            <a:endParaRPr lang="en-US" sz="1350" dirty="0"/>
          </a:p>
        </p:txBody>
      </p:sp>
      <p:sp>
        <p:nvSpPr>
          <p:cNvPr id="12" name="Shape 7"/>
          <p:cNvSpPr/>
          <p:nvPr/>
        </p:nvSpPr>
        <p:spPr>
          <a:xfrm>
            <a:off x="613767" y="4805124"/>
            <a:ext cx="394573" cy="39457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549" y="4838045"/>
            <a:ext cx="263009" cy="32873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83600" y="4805124"/>
            <a:ext cx="2887861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Современные технологии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1183600" y="5184219"/>
            <a:ext cx="7346633" cy="1122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Современные технологии, такие как интернет вещей (IoT), социальные сети, облачные вычисления и большие данные, обеспечивают создание огромных массивов информации, которая может быть использована для различных целей — от научных исследований до маркетинга и политики.</a:t>
            </a:r>
            <a:endParaRPr lang="en-US" sz="1350" dirty="0"/>
          </a:p>
        </p:txBody>
      </p:sp>
      <p:sp>
        <p:nvSpPr>
          <p:cNvPr id="16" name="Shape 10"/>
          <p:cNvSpPr/>
          <p:nvPr/>
        </p:nvSpPr>
        <p:spPr>
          <a:xfrm>
            <a:off x="613767" y="6678811"/>
            <a:ext cx="394573" cy="39457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549" y="6711732"/>
            <a:ext cx="263009" cy="328732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183600" y="6678811"/>
            <a:ext cx="219217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Темные стороны</a:t>
            </a:r>
            <a:endParaRPr lang="en-US" sz="1700" dirty="0"/>
          </a:p>
        </p:txBody>
      </p:sp>
      <p:sp>
        <p:nvSpPr>
          <p:cNvPr id="19" name="Text 12"/>
          <p:cNvSpPr/>
          <p:nvPr/>
        </p:nvSpPr>
        <p:spPr>
          <a:xfrm>
            <a:off x="1183600" y="7057906"/>
            <a:ext cx="7346633" cy="561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Однако океан информации имеет и свои темные стороны, такие как распространение недостоверных данных, фальшивых новостей и манипуляций общественным мнением.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9806" y="481132"/>
            <a:ext cx="7977188" cy="1041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Перегрузка информацией и её последствия для человека</a:t>
            </a:r>
            <a:endParaRPr lang="en-US" sz="3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806" y="1772960"/>
            <a:ext cx="833437" cy="14938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53275" y="1939647"/>
            <a:ext cx="2716292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Информационный стресс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7153275" y="2300049"/>
            <a:ext cx="6893719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Перегрузка информацией — это состояние, при котором человек сталкивается с избыточным количеством данных, что затрудняет принятие решений и восприятие информации.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9806" y="3266837"/>
            <a:ext cx="833437" cy="14938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53275" y="3433524"/>
            <a:ext cx="2754630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Когнитивное воздействие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7153275" y="3793927"/>
            <a:ext cx="6893719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Когда объем данных превышает способности человека к их осмыслению, это может привести к снижению концентрации, ухудшению памяти и даже затруднениям в принятии решений.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9806" y="4760714"/>
            <a:ext cx="833437" cy="12271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53275" y="4927402"/>
            <a:ext cx="3060502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Эмоциональное воздействие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7153275" y="5287804"/>
            <a:ext cx="689371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более долгосрочной перспективе это может привести к психологическим проблемам, таким как тревога, депрессия и повышенный уровень стресса.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9806" y="5987891"/>
            <a:ext cx="833437" cy="176057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153275" y="6154579"/>
            <a:ext cx="3813810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Снижение критического мышления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7153275" y="6514981"/>
            <a:ext cx="6893719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Перегрузка информацией может повлиять на способность критически оценивать получаемые данные. В условиях перенасыщенности информацией люди часто начинают полагаться на упрощенные или эмоционально окрашенные источники, что снижает их способность делать объективные выводы.</a:t>
            </a:r>
            <a:endParaRPr lang="en-US" sz="13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C22D857E-D01E-4380-AD49-8587F889A3FA}"/>
              </a:ext>
            </a:extLst>
          </p:cNvPr>
          <p:cNvSpPr/>
          <p:nvPr/>
        </p:nvSpPr>
        <p:spPr>
          <a:xfrm>
            <a:off x="12812358" y="7748468"/>
            <a:ext cx="1818042" cy="405828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205" y="833676"/>
            <a:ext cx="13053536" cy="616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Влияние информационных технологий на общество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90205" y="1942862"/>
            <a:ext cx="299549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Позитивные изменения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690205" y="2448044"/>
            <a:ext cx="6384488" cy="1261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Информационные технологии сыграли ключевую роль в изменении общества. Переход от индустриального к информационному обществу привел к существенным изменениям в экономике, культуре, образовании и социальной жизни.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690205" y="3887033"/>
            <a:ext cx="6384488" cy="157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Интернет и мобильные технологии способствовали распространению знаний и культурных обменов, а также увеличили доступность информации, что, в свою очередь, повысило уровень осведомленности людей по различным вопросам.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90205" y="5641419"/>
            <a:ext cx="6384488" cy="946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Это создает новые возможности для индивидуального и коллективного развития, улучшая качество жизни и облегчая доступ к образованию и медицинским услугам.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3326" y="1942862"/>
            <a:ext cx="2465070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Новые проблемы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563326" y="2448044"/>
            <a:ext cx="6384488" cy="2207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Однако с быстрым развитием технологий возникли и новые проблемы. Одним из таких вызовов стало создание так называемых «информационных пузырей», когда алгоритмы в социальных сетях и поисковых системах подбирают контент, который соответствует интересам и взглядам пользователя, исключая информацию, которая могла бы предоставить другой взгляд на ситуацию.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3326" y="4833223"/>
            <a:ext cx="6384488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Это ведет к поляризации общества, углублению разногласий и даже способствованию распространению дезинформации.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3326" y="5641419"/>
            <a:ext cx="6384488" cy="157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Кроме того, информационные технологии значительно изменили рынок труда, появление новых профессий и исчезновение старых. Электронная коммерция, онлайн-образование, фриланс и удаленная работа стали неотъемлемой частью жизни современного человека.</a:t>
            </a:r>
            <a:endParaRPr lang="en-US" sz="155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A9231FD-6F05-4CAF-AA50-82BF27B425C9}"/>
              </a:ext>
            </a:extLst>
          </p:cNvPr>
          <p:cNvSpPr/>
          <p:nvPr/>
        </p:nvSpPr>
        <p:spPr>
          <a:xfrm>
            <a:off x="12758569" y="7573384"/>
            <a:ext cx="1775012" cy="537882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4017" y="553164"/>
            <a:ext cx="12633960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управлять информацией в эпоху перегрузки?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1871305" y="2126337"/>
            <a:ext cx="282833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Фильтрация контента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04017" y="2561273"/>
            <a:ext cx="3995618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Использование различных инструментов для сортировки и фильтрации контента</a:t>
            </a:r>
            <a:endParaRPr lang="en-US" sz="1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339" y="1584008"/>
            <a:ext cx="4627721" cy="4627721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339" y="2384643"/>
            <a:ext cx="300871" cy="37611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0765" y="2126337"/>
            <a:ext cx="299906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Цифровая грамотность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9930765" y="2561273"/>
            <a:ext cx="3995618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Развитие навыков критического мышления и анализа информации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1339" y="1584008"/>
            <a:ext cx="4627721" cy="4627721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9811" y="2778383"/>
            <a:ext cx="300871" cy="37611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0765" y="4591050"/>
            <a:ext cx="2514362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Тайм-менеджмент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9930765" y="5025985"/>
            <a:ext cx="3995618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Распределение времени на потребление информации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1339" y="1584008"/>
            <a:ext cx="4627721" cy="4627721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96071" y="5034855"/>
            <a:ext cx="300871" cy="37611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589484" y="4591050"/>
            <a:ext cx="311015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Качество vs. Количество</a:t>
            </a:r>
            <a:endParaRPr lang="en-US" sz="1950" dirty="0"/>
          </a:p>
        </p:txBody>
      </p:sp>
      <p:sp>
        <p:nvSpPr>
          <p:cNvPr id="16" name="Text 8"/>
          <p:cNvSpPr/>
          <p:nvPr/>
        </p:nvSpPr>
        <p:spPr>
          <a:xfrm>
            <a:off x="704017" y="5025985"/>
            <a:ext cx="3995618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Фокус на качестве потребляемой информации</a:t>
            </a:r>
            <a:endParaRPr lang="en-US" sz="15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1339" y="1584008"/>
            <a:ext cx="4627721" cy="4627721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9599" y="4641116"/>
            <a:ext cx="300871" cy="376118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704017" y="6437948"/>
            <a:ext cx="13222367" cy="1286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эпоху перегрузки информации важно развивать умений управлять данными, эффективно фильтровать их и принимать решения на основе надежных и достоверных источников. Это требует определенных навыков, таких как цифровая грамотность, критическое мышление и способность анализировать и проверять информацию. Ключевым аспектом является не просто получение информации, но и осознание того, как правильно её использовать и с кем делиться.</a:t>
            </a:r>
            <a:endParaRPr lang="en-US" sz="155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6861487F-4656-49BA-B478-743150B2F52D}"/>
              </a:ext>
            </a:extLst>
          </p:cNvPr>
          <p:cNvSpPr/>
          <p:nvPr/>
        </p:nvSpPr>
        <p:spPr>
          <a:xfrm>
            <a:off x="12823115" y="7724776"/>
            <a:ext cx="1721224" cy="408005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3866" y="356592"/>
            <a:ext cx="7090767" cy="405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Практическая реализация проекта: Буклет</a:t>
            </a:r>
            <a:endParaRPr lang="en-US" sz="2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866" y="1021318"/>
            <a:ext cx="5974080" cy="422910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53866" y="5396270"/>
            <a:ext cx="4487823" cy="2542461"/>
          </a:xfrm>
          <a:prstGeom prst="roundRect">
            <a:avLst>
              <a:gd name="adj" fmla="val 765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583525" y="5525929"/>
            <a:ext cx="2103596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Цели разработки буклета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583525" y="5806321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Информировать широкую аудиторию о проблеме информационной перегрузки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583525" y="6266497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2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Дать рекомендации по фильтрации информации и её эффективному использованию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583525" y="6726674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3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Помочь пользователям избежать стресса и перегрузки, обучая их управлять данными</a:t>
            </a:r>
            <a:endParaRPr lang="en-US" sz="1000" dirty="0"/>
          </a:p>
        </p:txBody>
      </p:sp>
      <p:sp>
        <p:nvSpPr>
          <p:cNvPr id="9" name="Shape 6"/>
          <p:cNvSpPr/>
          <p:nvPr/>
        </p:nvSpPr>
        <p:spPr>
          <a:xfrm>
            <a:off x="5071348" y="5396270"/>
            <a:ext cx="4487823" cy="2542461"/>
          </a:xfrm>
          <a:prstGeom prst="roundRect">
            <a:avLst>
              <a:gd name="adj" fmla="val 765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5201007" y="5525929"/>
            <a:ext cx="2345412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Используемые инструменты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5201007" y="5806321"/>
            <a:ext cx="4228505" cy="1451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Для создания буклета использовались два основных инструмента: Picsart и PowerPoint. Picsart предоставил удобный интерфейс для создания визуально привлекательного дизайна буклета, включая использование ярких визуальных элементов, иконок и инфографики, что сделало материал более понятным и доступным для восприятия. PowerPoint был использован для создания структуры и размещения текстовой информации.</a:t>
            </a:r>
            <a:endParaRPr lang="en-US" sz="1000" dirty="0"/>
          </a:p>
        </p:txBody>
      </p:sp>
      <p:sp>
        <p:nvSpPr>
          <p:cNvPr id="12" name="Shape 9"/>
          <p:cNvSpPr/>
          <p:nvPr/>
        </p:nvSpPr>
        <p:spPr>
          <a:xfrm>
            <a:off x="9688711" y="5396269"/>
            <a:ext cx="4487823" cy="2542461"/>
          </a:xfrm>
          <a:prstGeom prst="roundRect">
            <a:avLst>
              <a:gd name="adj" fmla="val 76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13" name="Text 10"/>
          <p:cNvSpPr/>
          <p:nvPr/>
        </p:nvSpPr>
        <p:spPr>
          <a:xfrm>
            <a:off x="9818489" y="5525929"/>
            <a:ext cx="2249567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Основные разделы буклета</a:t>
            </a:r>
            <a:endParaRPr lang="en-US" sz="1250" dirty="0"/>
          </a:p>
        </p:txBody>
      </p:sp>
      <p:sp>
        <p:nvSpPr>
          <p:cNvPr id="14" name="Text 11"/>
          <p:cNvSpPr/>
          <p:nvPr/>
        </p:nvSpPr>
        <p:spPr>
          <a:xfrm>
            <a:off x="9818489" y="5806321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Введение — освещена актуальность проблемы информационной перегрузки в современном цифровом мире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9818489" y="6266497"/>
            <a:ext cx="4228505" cy="6222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2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Что такое информационная перегрузка? — кратко объясняется суть проблемы и её влияние на психоэмоциональное состояние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9818489" y="6934081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3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Методы борьбы с перегрузкой — рекомендации и стратегии для фильтрации и управления информацией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9818489" y="7394258"/>
            <a:ext cx="4228505" cy="414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Font typeface="+mj-lt"/>
              <a:buAutoNum type="arabicPeriod" startAt="4"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Развитие цифровой грамотности — важность критической оценки информации и проверки её достоверности</a:t>
            </a:r>
            <a:endParaRPr lang="en-US" sz="1000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8EDFCA9-68A8-464E-984D-DEEAF1835EC0}"/>
              </a:ext>
            </a:extLst>
          </p:cNvPr>
          <p:cNvSpPr/>
          <p:nvPr/>
        </p:nvSpPr>
        <p:spPr>
          <a:xfrm>
            <a:off x="12819936" y="7809072"/>
            <a:ext cx="1692130" cy="334467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B18B0F7-458F-4DA2-843C-BF853A8D5DE6}"/>
              </a:ext>
            </a:extLst>
          </p:cNvPr>
          <p:cNvSpPr/>
          <p:nvPr/>
        </p:nvSpPr>
        <p:spPr>
          <a:xfrm>
            <a:off x="12690277" y="7809072"/>
            <a:ext cx="1486257" cy="129659"/>
          </a:xfrm>
          <a:prstGeom prst="rect">
            <a:avLst/>
          </a:prstGeom>
          <a:solidFill>
            <a:srgbClr val="3A3B3C"/>
          </a:solidFill>
          <a:ln>
            <a:solidFill>
              <a:srgbClr val="3A3B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75EA9B0C-F229-4799-91ED-FBD32C310DDB}"/>
              </a:ext>
            </a:extLst>
          </p:cNvPr>
          <p:cNvSpPr/>
          <p:nvPr/>
        </p:nvSpPr>
        <p:spPr>
          <a:xfrm>
            <a:off x="14182361" y="7601665"/>
            <a:ext cx="247426" cy="35459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0427" y="505778"/>
            <a:ext cx="7113865" cy="500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Заключение и результаты проекта </a:t>
            </a:r>
            <a:endParaRPr lang="en-US" sz="3150" dirty="0"/>
          </a:p>
        </p:txBody>
      </p:sp>
      <p:sp>
        <p:nvSpPr>
          <p:cNvPr id="4" name="Shape 1"/>
          <p:cNvSpPr/>
          <p:nvPr/>
        </p:nvSpPr>
        <p:spPr>
          <a:xfrm>
            <a:off x="560427" y="1246346"/>
            <a:ext cx="8023146" cy="1435179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720566" y="1406485"/>
            <a:ext cx="2032516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Результаты анализа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20566" y="1752719"/>
            <a:ext cx="7702868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результате выполнения данного проекта был осуществлен глубокий анализ проблемы информационной перегрузки, с которой сталкивается современное общество в условиях стремительного развития технологий и доступности огромных объемов данных.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560427" y="2841665"/>
            <a:ext cx="8023146" cy="1435179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720566" y="3001804"/>
            <a:ext cx="2699385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Практическая значимость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20566" y="3348038"/>
            <a:ext cx="7702868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Практическая значимость проекта заключается в предложении эффективных методов для снижения негативных последствий информационной перегрузки, таких как информационный стресс и когнитивная усталость.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560427" y="4436983"/>
            <a:ext cx="8023146" cy="1435179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720566" y="4597122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Рекомендации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20566" y="4943356"/>
            <a:ext cx="7702868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Рекомендации по улучшению цифровой грамотности, развитию критического мышления и правильному использованию инструментов для фильтрации данных играют ключевую роль в адаптации человека к современным условиям информационного потока.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560427" y="6032302"/>
            <a:ext cx="8023146" cy="1691402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720566" y="6192441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Итоговый вывод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720566" y="6538674"/>
            <a:ext cx="7702868" cy="1024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конечном итоге, данное исследование показало, что успешное управление информацией в условиях её избыточности требует от человека не только технических навыков, но и развития осознанности, дисциплины и способности критически оценивать получаемые данные.
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12835</TotalTime>
  <Words>965</Words>
  <Application>Microsoft Office PowerPoint</Application>
  <PresentationFormat>Произвольный</PresentationFormat>
  <Paragraphs>75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Prata</vt:lpstr>
      <vt:lpstr>Arial</vt:lpstr>
      <vt:lpstr>Raleway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Kab-35-16</cp:lastModifiedBy>
  <cp:revision>2</cp:revision>
  <dcterms:created xsi:type="dcterms:W3CDTF">2025-03-23T15:21:16Z</dcterms:created>
  <dcterms:modified xsi:type="dcterms:W3CDTF">2025-04-08T05:49:29Z</dcterms:modified>
</cp:coreProperties>
</file>